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48V/UTgqbYqq0gfaPeum6CBCn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1">
  <p:cSld name="Title Slide_0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6343651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6343651" y="4279973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7FACD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Google Shape;21;p13"/>
          <p:cNvCxnSpPr/>
          <p:nvPr/>
        </p:nvCxnSpPr>
        <p:spPr>
          <a:xfrm>
            <a:off x="6469779" y="423358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13"/>
          <p:cNvSpPr/>
          <p:nvPr/>
        </p:nvSpPr>
        <p:spPr>
          <a:xfrm>
            <a:off x="139312" y="6034206"/>
            <a:ext cx="720969" cy="72854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 l="19944" t="16544" b="15479"/>
          <a:stretch/>
        </p:blipFill>
        <p:spPr>
          <a:xfrm>
            <a:off x="0" y="0"/>
            <a:ext cx="693737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2">
  <p:cSld name="Title and Content 0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515939" y="499597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2"/>
          <p:cNvSpPr/>
          <p:nvPr/>
        </p:nvSpPr>
        <p:spPr>
          <a:xfrm>
            <a:off x="7854464" y="988538"/>
            <a:ext cx="4329129" cy="488092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0405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/>
          <p:nvPr/>
        </p:nvSpPr>
        <p:spPr>
          <a:xfrm>
            <a:off x="5107817" y="633613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>
            <a:spLocks noGrp="1"/>
          </p:cNvSpPr>
          <p:nvPr>
            <p:ph type="pic" idx="2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3">
  <p:cSld name="Title and Content 0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8308181" y="1630019"/>
            <a:ext cx="3883819" cy="437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3"/>
          <p:cNvSpPr/>
          <p:nvPr/>
        </p:nvSpPr>
        <p:spPr>
          <a:xfrm>
            <a:off x="9833701" y="1823757"/>
            <a:ext cx="832104" cy="832104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3"/>
          <p:cNvSpPr>
            <a:spLocks noGrp="1"/>
          </p:cNvSpPr>
          <p:nvPr>
            <p:ph type="pic" idx="2"/>
          </p:nvPr>
        </p:nvSpPr>
        <p:spPr>
          <a:xfrm>
            <a:off x="9998320" y="1988375"/>
            <a:ext cx="502873" cy="50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/>
          <p:nvPr/>
        </p:nvSpPr>
        <p:spPr>
          <a:xfrm>
            <a:off x="1" y="1630019"/>
            <a:ext cx="3883819" cy="437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3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515939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219126" y="3207026"/>
            <a:ext cx="3445567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3"/>
          <p:cNvSpPr>
            <a:spLocks noGrp="1"/>
          </p:cNvSpPr>
          <p:nvPr>
            <p:ph type="pic" idx="3"/>
          </p:nvPr>
        </p:nvSpPr>
        <p:spPr>
          <a:xfrm>
            <a:off x="3883819" y="1630019"/>
            <a:ext cx="4424363" cy="437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4"/>
          </p:nvPr>
        </p:nvSpPr>
        <p:spPr>
          <a:xfrm>
            <a:off x="8527491" y="3207026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5"/>
          </p:nvPr>
        </p:nvSpPr>
        <p:spPr>
          <a:xfrm>
            <a:off x="219126" y="2711638"/>
            <a:ext cx="3445567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6"/>
          </p:nvPr>
        </p:nvSpPr>
        <p:spPr>
          <a:xfrm>
            <a:off x="8527125" y="2711638"/>
            <a:ext cx="3445567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pic" idx="7"/>
          </p:nvPr>
        </p:nvSpPr>
        <p:spPr>
          <a:xfrm>
            <a:off x="1690627" y="1988375"/>
            <a:ext cx="502873" cy="50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Team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4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21" name="Google Shape;121;p24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24"/>
          <p:cNvSpPr/>
          <p:nvPr/>
        </p:nvSpPr>
        <p:spPr>
          <a:xfrm>
            <a:off x="954141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949865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970308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1158569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515939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4"/>
          <p:cNvSpPr>
            <a:spLocks noGrp="1"/>
          </p:cNvSpPr>
          <p:nvPr>
            <p:ph type="pic" idx="2"/>
          </p:nvPr>
        </p:nvSpPr>
        <p:spPr>
          <a:xfrm>
            <a:off x="1103640" y="1848537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>
            <a:spLocks noGrp="1"/>
          </p:cNvSpPr>
          <p:nvPr>
            <p:ph type="pic" idx="3"/>
          </p:nvPr>
        </p:nvSpPr>
        <p:spPr>
          <a:xfrm>
            <a:off x="3957038" y="1848537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>
            <a:spLocks noGrp="1"/>
          </p:cNvSpPr>
          <p:nvPr>
            <p:ph type="pic" idx="4"/>
          </p:nvPr>
        </p:nvSpPr>
        <p:spPr>
          <a:xfrm>
            <a:off x="6795774" y="1848537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>
            <a:spLocks noGrp="1"/>
          </p:cNvSpPr>
          <p:nvPr>
            <p:ph type="pic" idx="5"/>
          </p:nvPr>
        </p:nvSpPr>
        <p:spPr>
          <a:xfrm>
            <a:off x="9648157" y="1848537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524456" y="4052308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6"/>
          </p:nvPr>
        </p:nvSpPr>
        <p:spPr>
          <a:xfrm>
            <a:off x="524456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7"/>
          </p:nvPr>
        </p:nvSpPr>
        <p:spPr>
          <a:xfrm>
            <a:off x="3377854" y="4052308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8"/>
          </p:nvPr>
        </p:nvSpPr>
        <p:spPr>
          <a:xfrm>
            <a:off x="33778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9"/>
          </p:nvPr>
        </p:nvSpPr>
        <p:spPr>
          <a:xfrm>
            <a:off x="6216590" y="4052308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3"/>
          </p:nvPr>
        </p:nvSpPr>
        <p:spPr>
          <a:xfrm>
            <a:off x="6216590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4"/>
          </p:nvPr>
        </p:nvSpPr>
        <p:spPr>
          <a:xfrm>
            <a:off x="9068973" y="4052308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5"/>
          </p:nvPr>
        </p:nvSpPr>
        <p:spPr>
          <a:xfrm>
            <a:off x="906897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01">
  <p:cSld name="Thank You 0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subTitle" idx="1"/>
          </p:nvPr>
        </p:nvSpPr>
        <p:spPr>
          <a:xfrm>
            <a:off x="7002131" y="4484693"/>
            <a:ext cx="45404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cap="none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5"/>
          <p:cNvSpPr>
            <a:spLocks noGrp="1"/>
          </p:cNvSpPr>
          <p:nvPr>
            <p:ph type="pic" idx="2"/>
          </p:nvPr>
        </p:nvSpPr>
        <p:spPr>
          <a:xfrm>
            <a:off x="710812" y="728547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9" name="Google Shape;149;p25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50" name="Google Shape;150;p25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2" name="Google Shape;152;p25"/>
          <p:cNvCxnSpPr/>
          <p:nvPr/>
        </p:nvCxnSpPr>
        <p:spPr>
          <a:xfrm>
            <a:off x="6469779" y="423358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25"/>
          <p:cNvSpPr txBox="1">
            <a:spLocks noGrp="1"/>
          </p:cNvSpPr>
          <p:nvPr>
            <p:ph type="body" idx="3"/>
          </p:nvPr>
        </p:nvSpPr>
        <p:spPr>
          <a:xfrm>
            <a:off x="7002321" y="5012635"/>
            <a:ext cx="45339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p25" descr="Envelop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1476" y="4452339"/>
            <a:ext cx="387795" cy="38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 descr="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2086" y="4925642"/>
            <a:ext cx="426575" cy="4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469777" y="3429000"/>
            <a:ext cx="5011411" cy="65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754011" y="708295"/>
            <a:ext cx="5334029" cy="5334029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6343651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6343651" y="4279973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26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63" name="Google Shape;163;p26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5" name="Google Shape;165;p26"/>
          <p:cNvCxnSpPr/>
          <p:nvPr/>
        </p:nvCxnSpPr>
        <p:spPr>
          <a:xfrm>
            <a:off x="6469779" y="423358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68" name="Google Shape;168;p2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27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108378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515939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8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76" name="Google Shape;176;p28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8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55038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515939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9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85" name="Google Shape;185;p29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29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51593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2"/>
          </p:nvPr>
        </p:nvSpPr>
        <p:spPr>
          <a:xfrm>
            <a:off x="51593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515939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>
            <a:spLocks noGrp="1"/>
          </p:cNvSpPr>
          <p:nvPr>
            <p:ph type="pic" idx="2"/>
          </p:nvPr>
        </p:nvSpPr>
        <p:spPr>
          <a:xfrm>
            <a:off x="6096001" y="768485"/>
            <a:ext cx="5305663" cy="53056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6" name="Google Shape;196;p30"/>
          <p:cNvGrpSpPr/>
          <p:nvPr/>
        </p:nvGrpSpPr>
        <p:grpSpPr>
          <a:xfrm flipH="1">
            <a:off x="5400785" y="-2003509"/>
            <a:ext cx="8917229" cy="10769768"/>
            <a:chOff x="11114088" y="2241550"/>
            <a:chExt cx="1905000" cy="2354263"/>
          </a:xfrm>
        </p:grpSpPr>
        <p:sp>
          <p:nvSpPr>
            <p:cNvPr id="197" name="Google Shape;197;p3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31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203" name="Google Shape;203;p3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31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2">
  <p:cSld name="Title Slide_0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 l="19742" t="16957" b="15753"/>
          <a:stretch/>
        </p:blipFill>
        <p:spPr>
          <a:xfrm>
            <a:off x="-1" y="0"/>
            <a:ext cx="70258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 txBox="1">
            <a:spLocks noGrp="1"/>
          </p:cNvSpPr>
          <p:nvPr>
            <p:ph type="ctrTitle"/>
          </p:nvPr>
        </p:nvSpPr>
        <p:spPr>
          <a:xfrm>
            <a:off x="6343651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ubTitle" idx="1"/>
          </p:nvPr>
        </p:nvSpPr>
        <p:spPr>
          <a:xfrm>
            <a:off x="6343651" y="4279973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4"/>
          <p:cNvSpPr>
            <a:spLocks noGrp="1"/>
          </p:cNvSpPr>
          <p:nvPr>
            <p:ph type="pic" idx="2"/>
          </p:nvPr>
        </p:nvSpPr>
        <p:spPr>
          <a:xfrm>
            <a:off x="710812" y="728547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0" name="Google Shape;30;p14"/>
          <p:cNvCxnSpPr/>
          <p:nvPr/>
        </p:nvCxnSpPr>
        <p:spPr>
          <a:xfrm>
            <a:off x="6469779" y="423358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14"/>
          <p:cNvPicPr preferRelativeResize="0"/>
          <p:nvPr/>
        </p:nvPicPr>
        <p:blipFill rotWithShape="1">
          <a:blip r:embed="rId3">
            <a:alphaModFix/>
          </a:blip>
          <a:srcRect l="13040" t="14706" r="12594" b="9409"/>
          <a:stretch/>
        </p:blipFill>
        <p:spPr>
          <a:xfrm>
            <a:off x="143310" y="6034208"/>
            <a:ext cx="677503" cy="69133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>
  <p:cSld name="Title and Content with Im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0" y="689500"/>
            <a:ext cx="7945903" cy="1006475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15"/>
          <p:cNvGrpSpPr/>
          <p:nvPr/>
        </p:nvGrpSpPr>
        <p:grpSpPr>
          <a:xfrm rot="8650774">
            <a:off x="5037655" y="4336095"/>
            <a:ext cx="1905000" cy="2354263"/>
            <a:chOff x="11114088" y="2241550"/>
            <a:chExt cx="1905000" cy="2354263"/>
          </a:xfrm>
        </p:grpSpPr>
        <p:sp>
          <p:nvSpPr>
            <p:cNvPr id="37" name="Google Shape;37;p15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15"/>
          <p:cNvSpPr>
            <a:spLocks noGrp="1"/>
          </p:cNvSpPr>
          <p:nvPr>
            <p:ph type="pic" idx="2"/>
          </p:nvPr>
        </p:nvSpPr>
        <p:spPr>
          <a:xfrm>
            <a:off x="5884649" y="0"/>
            <a:ext cx="6307353" cy="57803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515939" y="499597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Layout">
  <p:cSld name="Comparison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/>
          <p:nvPr/>
        </p:nvSpPr>
        <p:spPr>
          <a:xfrm>
            <a:off x="0" y="689500"/>
            <a:ext cx="794590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1046694" y="1951517"/>
            <a:ext cx="6198210" cy="421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1391433" y="945042"/>
            <a:ext cx="3445567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/>
          <p:nvPr/>
        </p:nvSpPr>
        <p:spPr>
          <a:xfrm>
            <a:off x="7452827" y="694076"/>
            <a:ext cx="1001899" cy="10018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>
            <a:spLocks noGrp="1"/>
          </p:cNvSpPr>
          <p:nvPr>
            <p:ph type="pic" idx="3"/>
          </p:nvPr>
        </p:nvSpPr>
        <p:spPr>
          <a:xfrm>
            <a:off x="7651033" y="892282"/>
            <a:ext cx="605487" cy="60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9" name="Google Shape;49;p16"/>
          <p:cNvGrpSpPr/>
          <p:nvPr/>
        </p:nvGrpSpPr>
        <p:grpSpPr>
          <a:xfrm rot="1469570">
            <a:off x="8587884" y="3714523"/>
            <a:ext cx="4436224" cy="5482435"/>
            <a:chOff x="11114088" y="2241550"/>
            <a:chExt cx="1905000" cy="2354263"/>
          </a:xfrm>
        </p:grpSpPr>
        <p:sp>
          <p:nvSpPr>
            <p:cNvPr id="50" name="Google Shape;50;p16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6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55" name="Google Shape;55;p1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515939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1851" y="182565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831851" y="1153350"/>
            <a:ext cx="10515600" cy="64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18"/>
          <p:cNvPicPr preferRelativeResize="0"/>
          <p:nvPr/>
        </p:nvPicPr>
        <p:blipFill rotWithShape="1">
          <a:blip r:embed="rId2">
            <a:alphaModFix/>
          </a:blip>
          <a:srcRect l="295" t="-692" r="-295" b="44754"/>
          <a:stretch/>
        </p:blipFill>
        <p:spPr>
          <a:xfrm>
            <a:off x="893359" y="2113281"/>
            <a:ext cx="10485165" cy="503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8"/>
          <p:cNvPicPr preferRelativeResize="0"/>
          <p:nvPr/>
        </p:nvPicPr>
        <p:blipFill rotWithShape="1">
          <a:blip r:embed="rId3">
            <a:alphaModFix/>
          </a:blip>
          <a:srcRect l="13040" t="14706" r="12594" b="9409"/>
          <a:stretch/>
        </p:blipFill>
        <p:spPr>
          <a:xfrm>
            <a:off x="143310" y="6034208"/>
            <a:ext cx="677503" cy="69133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66" name="Google Shape;66;p18"/>
          <p:cNvSpPr txBox="1"/>
          <p:nvPr/>
        </p:nvSpPr>
        <p:spPr>
          <a:xfrm>
            <a:off x="7862892" y="6411637"/>
            <a:ext cx="43653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Content: Workflow Automation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02">
  <p:cSld name="1_Title Slide_0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56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9"/>
          <p:cNvSpPr>
            <a:spLocks noGrp="1"/>
          </p:cNvSpPr>
          <p:nvPr>
            <p:ph type="pic" idx="2"/>
          </p:nvPr>
        </p:nvSpPr>
        <p:spPr>
          <a:xfrm>
            <a:off x="710812" y="728547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0" name="Google Shape;70;p19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71" name="Google Shape;71;p19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" name="Google Shape;73;p19"/>
          <p:cNvCxnSpPr/>
          <p:nvPr/>
        </p:nvCxnSpPr>
        <p:spPr>
          <a:xfrm>
            <a:off x="6394892" y="4111662"/>
            <a:ext cx="253233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19"/>
          <p:cNvSpPr txBox="1">
            <a:spLocks noGrp="1"/>
          </p:cNvSpPr>
          <p:nvPr>
            <p:ph type="subTitle" idx="1"/>
          </p:nvPr>
        </p:nvSpPr>
        <p:spPr>
          <a:xfrm>
            <a:off x="7050744" y="4874361"/>
            <a:ext cx="45404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7050744" y="5402303"/>
            <a:ext cx="45339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394892" y="2966116"/>
            <a:ext cx="5011411" cy="92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6358" y="4862075"/>
            <a:ext cx="503239" cy="50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199" y="5402303"/>
            <a:ext cx="540224" cy="5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672" y="4258050"/>
            <a:ext cx="581910" cy="58191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>
            <a:spLocks noGrp="1"/>
          </p:cNvSpPr>
          <p:nvPr>
            <p:ph type="body" idx="4"/>
          </p:nvPr>
        </p:nvSpPr>
        <p:spPr>
          <a:xfrm>
            <a:off x="7050744" y="4335402"/>
            <a:ext cx="45339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731" y="690397"/>
            <a:ext cx="5369821" cy="536982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6">
            <a:alphaModFix/>
          </a:blip>
          <a:srcRect l="13040" t="14706" r="12594" b="9409"/>
          <a:stretch/>
        </p:blipFill>
        <p:spPr>
          <a:xfrm>
            <a:off x="143310" y="6034208"/>
            <a:ext cx="677503" cy="69133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1851" y="182565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2139388" y="1154832"/>
            <a:ext cx="7900525" cy="76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>
            <a:spLocks noGrp="1"/>
          </p:cNvSpPr>
          <p:nvPr>
            <p:ph type="pic" idx="2"/>
          </p:nvPr>
        </p:nvSpPr>
        <p:spPr>
          <a:xfrm>
            <a:off x="2993041" y="2270378"/>
            <a:ext cx="6206400" cy="45876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l="13040" t="14706" r="12594" b="9409"/>
          <a:stretch/>
        </p:blipFill>
        <p:spPr>
          <a:xfrm>
            <a:off x="143310" y="5998120"/>
            <a:ext cx="677503" cy="69133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with Image">
  <p:cSld name="1_Title and Content with Im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/>
          <p:nvPr/>
        </p:nvSpPr>
        <p:spPr>
          <a:xfrm rot="10800000">
            <a:off x="515937" y="-16721"/>
            <a:ext cx="1258619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1"/>
          <p:cNvGrpSpPr/>
          <p:nvPr/>
        </p:nvGrpSpPr>
        <p:grpSpPr>
          <a:xfrm rot="8650774">
            <a:off x="5037655" y="4336095"/>
            <a:ext cx="1905000" cy="2354263"/>
            <a:chOff x="11114088" y="2241550"/>
            <a:chExt cx="1905000" cy="2354263"/>
          </a:xfrm>
        </p:grpSpPr>
        <p:sp>
          <p:nvSpPr>
            <p:cNvPr id="93" name="Google Shape;93;p2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21"/>
          <p:cNvSpPr>
            <a:spLocks noGrp="1"/>
          </p:cNvSpPr>
          <p:nvPr>
            <p:ph type="pic" idx="2"/>
          </p:nvPr>
        </p:nvSpPr>
        <p:spPr>
          <a:xfrm>
            <a:off x="5884649" y="0"/>
            <a:ext cx="6307353" cy="57803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515939" y="499597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&lt;#&gt;</a:t>
            </a:r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52400" y="6041980"/>
            <a:ext cx="685800" cy="67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 txBox="1"/>
          <p:nvPr/>
        </p:nvSpPr>
        <p:spPr>
          <a:xfrm>
            <a:off x="7799509" y="6369294"/>
            <a:ext cx="43653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Confidential Content: Workflow Automation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"/>
          <p:cNvSpPr txBox="1">
            <a:spLocks noGrp="1"/>
          </p:cNvSpPr>
          <p:nvPr>
            <p:ph type="ctrTitle"/>
          </p:nvPr>
        </p:nvSpPr>
        <p:spPr>
          <a:xfrm>
            <a:off x="6343651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WORKFLOW AUTOMATION</a:t>
            </a:r>
            <a:endParaRPr/>
          </a:p>
        </p:txBody>
      </p:sp>
      <p:sp>
        <p:nvSpPr>
          <p:cNvPr id="220" name="Google Shape;220;p1"/>
          <p:cNvSpPr txBox="1">
            <a:spLocks noGrp="1"/>
          </p:cNvSpPr>
          <p:nvPr>
            <p:ph type="subTitle" idx="1"/>
          </p:nvPr>
        </p:nvSpPr>
        <p:spPr>
          <a:xfrm>
            <a:off x="6343651" y="4279973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WE REDIFINE SOLUTIONS.</a:t>
            </a:r>
            <a:endParaRPr/>
          </a:p>
        </p:txBody>
      </p:sp>
      <p:sp>
        <p:nvSpPr>
          <p:cNvPr id="221" name="Google Shape;221;p1"/>
          <p:cNvSpPr>
            <a:spLocks noGrp="1"/>
          </p:cNvSpPr>
          <p:nvPr>
            <p:ph type="pic" idx="2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7FAC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49" y="627411"/>
            <a:ext cx="5399127" cy="55020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>
            <a:off x="831851" y="182565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>
                <a:latin typeface="Calibri"/>
                <a:ea typeface="Calibri"/>
                <a:cs typeface="Calibri"/>
                <a:sym typeface="Calibri"/>
              </a:rPr>
              <a:t>PARTS OF COLLECTION TANK</a:t>
            </a:r>
            <a:endParaRPr/>
          </a:p>
        </p:txBody>
      </p:sp>
      <p:pic>
        <p:nvPicPr>
          <p:cNvPr id="356" name="Google Shape;3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38200" y="2155372"/>
            <a:ext cx="5213397" cy="391004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57" name="Google Shape;357;p10"/>
          <p:cNvPicPr preferRelativeResize="0"/>
          <p:nvPr/>
        </p:nvPicPr>
        <p:blipFill rotWithShape="1">
          <a:blip r:embed="rId4">
            <a:alphaModFix/>
          </a:blip>
          <a:srcRect l="5036" t="1640" r="7225"/>
          <a:stretch/>
        </p:blipFill>
        <p:spPr>
          <a:xfrm rot="5400000">
            <a:off x="6525700" y="2186555"/>
            <a:ext cx="4576254" cy="384768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"/>
          <p:cNvSpPr txBox="1">
            <a:spLocks noGrp="1"/>
          </p:cNvSpPr>
          <p:nvPr>
            <p:ph type="body" idx="3"/>
          </p:nvPr>
        </p:nvSpPr>
        <p:spPr>
          <a:xfrm>
            <a:off x="7008861" y="5434668"/>
            <a:ext cx="4533900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cap="none"/>
              <a:t>www.workflowautomation.in</a:t>
            </a:r>
            <a:endParaRPr/>
          </a:p>
        </p:txBody>
      </p:sp>
      <p:sp>
        <p:nvSpPr>
          <p:cNvPr id="364" name="Google Shape;364;p11"/>
          <p:cNvSpPr txBox="1">
            <a:spLocks noGrp="1"/>
          </p:cNvSpPr>
          <p:nvPr>
            <p:ph type="title"/>
          </p:nvPr>
        </p:nvSpPr>
        <p:spPr>
          <a:xfrm>
            <a:off x="6266579" y="3158642"/>
            <a:ext cx="5722223" cy="92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65" name="Google Shape;365;p11"/>
          <p:cNvSpPr txBox="1">
            <a:spLocks noGrp="1"/>
          </p:cNvSpPr>
          <p:nvPr>
            <p:ph type="subTitle" idx="1"/>
          </p:nvPr>
        </p:nvSpPr>
        <p:spPr>
          <a:xfrm>
            <a:off x="7002321" y="4332033"/>
            <a:ext cx="45404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cap="none"/>
              <a:t>+91 9381053100 / +91 9940012107</a:t>
            </a:r>
            <a:endParaRPr/>
          </a:p>
        </p:txBody>
      </p:sp>
      <p:sp>
        <p:nvSpPr>
          <p:cNvPr id="366" name="Google Shape;366;p11"/>
          <p:cNvSpPr txBox="1"/>
          <p:nvPr/>
        </p:nvSpPr>
        <p:spPr>
          <a:xfrm>
            <a:off x="7002321" y="4931501"/>
            <a:ext cx="454044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office@workflowautomation.in </a:t>
            </a:r>
            <a:endParaRPr/>
          </a:p>
        </p:txBody>
      </p:sp>
      <p:pic>
        <p:nvPicPr>
          <p:cNvPr id="367" name="Google Shape;36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79" y="664979"/>
            <a:ext cx="5355321" cy="535532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"/>
          <p:cNvSpPr>
            <a:spLocks noGrp="1"/>
          </p:cNvSpPr>
          <p:nvPr>
            <p:ph type="pic" idx="2"/>
          </p:nvPr>
        </p:nvSpPr>
        <p:spPr>
          <a:xfrm>
            <a:off x="710812" y="728547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 txBox="1">
            <a:spLocks noGrp="1"/>
          </p:cNvSpPr>
          <p:nvPr>
            <p:ph type="ctrTitle"/>
          </p:nvPr>
        </p:nvSpPr>
        <p:spPr>
          <a:xfrm>
            <a:off x="6337688" y="2771584"/>
            <a:ext cx="5854312" cy="131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GRAPHITE LUBRICATION SYSTEM</a:t>
            </a:r>
            <a:endParaRPr dirty="0"/>
          </a:p>
        </p:txBody>
      </p:sp>
      <p:sp>
        <p:nvSpPr>
          <p:cNvPr id="230" name="Google Shape;230;p2"/>
          <p:cNvSpPr txBox="1">
            <a:spLocks noGrp="1"/>
          </p:cNvSpPr>
          <p:nvPr>
            <p:ph type="subTitle" idx="1"/>
          </p:nvPr>
        </p:nvSpPr>
        <p:spPr>
          <a:xfrm>
            <a:off x="6337688" y="4404260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 STEP TOWARDS GREENER ENVIRONMENT</a:t>
            </a:r>
            <a:endParaRPr/>
          </a:p>
        </p:txBody>
      </p:sp>
      <p:pic>
        <p:nvPicPr>
          <p:cNvPr id="231" name="Google Shape;231;p2"/>
          <p:cNvPicPr preferRelativeResize="0"/>
          <p:nvPr/>
        </p:nvPicPr>
        <p:blipFill rotWithShape="1">
          <a:blip r:embed="rId3">
            <a:alphaModFix/>
          </a:blip>
          <a:srcRect l="9496" r="24830"/>
          <a:stretch/>
        </p:blipFill>
        <p:spPr>
          <a:xfrm>
            <a:off x="712363" y="728546"/>
            <a:ext cx="5464717" cy="5305661"/>
          </a:xfrm>
          <a:prstGeom prst="ellipse">
            <a:avLst/>
          </a:prstGeom>
          <a:noFill/>
          <a:ln w="63500" cap="rnd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391651" y="549223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BRIEF DESCRIPTION</a:t>
            </a:r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body" idx="1"/>
          </p:nvPr>
        </p:nvSpPr>
        <p:spPr>
          <a:xfrm>
            <a:off x="599439" y="2078804"/>
            <a:ext cx="5243019" cy="348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Graphite lubrication is a liquid based system used in the forging industry. The closed circuit graphite lubrication system reduces friction and forging loads, and improves die life.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WFA's lubrication system has a collection tank which is placed beneath the forging press where all the sprayed graphite lubricants are collected and transferred to the supply tank.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The system has proved to be a safe and eco-friendly alternative of dry graphite spray lubrication technique.</a:t>
            </a:r>
            <a:endParaRPr dirty="0"/>
          </a:p>
        </p:txBody>
      </p:sp>
      <p:pic>
        <p:nvPicPr>
          <p:cNvPr id="239" name="Google Shape;239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880" r="33559"/>
          <a:stretch/>
        </p:blipFill>
        <p:spPr>
          <a:xfrm>
            <a:off x="6349543" y="0"/>
            <a:ext cx="5842459" cy="535432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"/>
          <p:cNvSpPr txBox="1">
            <a:spLocks noGrp="1"/>
          </p:cNvSpPr>
          <p:nvPr>
            <p:ph type="body" idx="1"/>
          </p:nvPr>
        </p:nvSpPr>
        <p:spPr>
          <a:xfrm>
            <a:off x="684504" y="1794175"/>
            <a:ext cx="5055648" cy="349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i="0" u="none" strike="noStrike">
                <a:latin typeface="Calibri"/>
                <a:ea typeface="Calibri"/>
                <a:cs typeface="Calibri"/>
                <a:sym typeface="Calibri"/>
              </a:rPr>
              <a:t>Dry graphite spraying method is replaced with liquid graphite for lubrication in forging.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000" b="0" i="0" u="none" strike="noStrike">
                <a:latin typeface="Calibri"/>
                <a:ea typeface="Calibri"/>
                <a:cs typeface="Calibri"/>
                <a:sym typeface="Calibri"/>
              </a:rPr>
              <a:t>raphite lubricant is flooded on the forging die.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i="0" u="none" strike="noStrike">
                <a:latin typeface="Calibri"/>
                <a:ea typeface="Calibri"/>
                <a:cs typeface="Calibri"/>
                <a:sym typeface="Calibri"/>
              </a:rPr>
              <a:t>Used graphite liquid is collected through a hopper in SS Collecting tank.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i="0" u="none" strike="noStrike">
                <a:latin typeface="Calibri"/>
                <a:ea typeface="Calibri"/>
                <a:cs typeface="Calibri"/>
                <a:sym typeface="Calibri"/>
              </a:rPr>
              <a:t>To restrict the bonding of graphite inside the tank, a stirrer is used to keep the mixture uniform and un coagulated.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>
                <a:latin typeface="Calibri"/>
                <a:ea typeface="Calibri"/>
                <a:cs typeface="Calibri"/>
                <a:sym typeface="Calibri"/>
              </a:rPr>
              <a:t>o remove any foreign material mixed in liquid after forging, The liquid is passed through the magnetic separator before entering the SS Supply tank.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liquid is filtered by primary and secondary filter, before it is flooded on the die. </a:t>
            </a:r>
            <a:endParaRPr sz="2000" b="0" i="0" u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"/>
          <p:cNvSpPr txBox="1">
            <a:spLocks noGrp="1"/>
          </p:cNvSpPr>
          <p:nvPr>
            <p:ph type="title"/>
          </p:nvPr>
        </p:nvSpPr>
        <p:spPr>
          <a:xfrm>
            <a:off x="540007" y="863457"/>
            <a:ext cx="6063993" cy="64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GRAPHI</a:t>
            </a:r>
            <a:r>
              <a:rPr lang="en-US" sz="2800" dirty="0">
                <a:solidFill>
                  <a:schemeClr val="lt1"/>
                </a:solidFill>
              </a:rPr>
              <a:t>TE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LUBRICATION PROCESS</a:t>
            </a:r>
            <a:endParaRPr dirty="0"/>
          </a:p>
        </p:txBody>
      </p:sp>
      <p:pic>
        <p:nvPicPr>
          <p:cNvPr id="246" name="Google Shape;246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989" t="5454" r="20051" b="508"/>
          <a:stretch/>
        </p:blipFill>
        <p:spPr>
          <a:xfrm>
            <a:off x="5884649" y="0"/>
            <a:ext cx="6307353" cy="57803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>
            <a:spLocks noGrp="1"/>
          </p:cNvSpPr>
          <p:nvPr>
            <p:ph type="body" idx="1"/>
          </p:nvPr>
        </p:nvSpPr>
        <p:spPr>
          <a:xfrm>
            <a:off x="1125393" y="2051504"/>
            <a:ext cx="6837261" cy="414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Safe workplace</a:t>
            </a:r>
            <a:endParaRPr sz="1800" b="1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Direct Human exposure to graphite molecules is eliminated.</a:t>
            </a:r>
            <a:endParaRPr sz="180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No graphite deposits results in safe and non-slippery environment.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Leaner process</a:t>
            </a:r>
            <a:endParaRPr sz="1800" b="1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Lubrication can be simultaneously incorporated with main forging process.</a:t>
            </a:r>
            <a:endParaRPr sz="180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Cycle time is reduced significantly.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Cost Reduction</a:t>
            </a:r>
            <a:endParaRPr sz="1800" b="1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Graphite infused in the liquid can be reused for multiple cycles, thus drastically reduces consumption of new graphite material.</a:t>
            </a:r>
            <a:endParaRPr sz="1800"/>
          </a:p>
        </p:txBody>
      </p:sp>
      <p:sp>
        <p:nvSpPr>
          <p:cNvPr id="252" name="Google Shape;252;p5"/>
          <p:cNvSpPr txBox="1">
            <a:spLocks noGrp="1"/>
          </p:cNvSpPr>
          <p:nvPr>
            <p:ph type="body" idx="2"/>
          </p:nvPr>
        </p:nvSpPr>
        <p:spPr>
          <a:xfrm>
            <a:off x="833333" y="947330"/>
            <a:ext cx="6135637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WHY WE NEED </a:t>
            </a:r>
            <a:r>
              <a:rPr lang="en-US" sz="2400" dirty="0"/>
              <a:t>GRAPHITE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LUBRICATION SYSTEM?</a:t>
            </a:r>
            <a:endParaRPr dirty="0"/>
          </a:p>
        </p:txBody>
      </p:sp>
      <p:pic>
        <p:nvPicPr>
          <p:cNvPr id="253" name="Google Shape;253;p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59911" y="892280"/>
            <a:ext cx="605487" cy="6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"/>
          <p:cNvSpPr txBox="1">
            <a:spLocks noGrp="1"/>
          </p:cNvSpPr>
          <p:nvPr>
            <p:ph type="body" idx="1"/>
          </p:nvPr>
        </p:nvSpPr>
        <p:spPr>
          <a:xfrm>
            <a:off x="873723" y="2257711"/>
            <a:ext cx="6484348" cy="143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Automatic lubrication reduces production time and increases capacity of the industry.</a:t>
            </a:r>
            <a:endParaRPr/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Since the lubrication is installed along with the press the time required for lubrication can be completely eradicated.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Unlike the graphite spraying method there was no black graphite deposits found on the work floor.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 txBox="1">
            <a:spLocks noGrp="1"/>
          </p:cNvSpPr>
          <p:nvPr>
            <p:ph type="body" idx="2"/>
          </p:nvPr>
        </p:nvSpPr>
        <p:spPr>
          <a:xfrm>
            <a:off x="404494" y="947329"/>
            <a:ext cx="683656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1900" dirty="0"/>
              <a:t>GRAPHITE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 LUBRICATION SYSTEM CHANGED FORGING INDUSTRIES</a:t>
            </a:r>
            <a:endParaRPr dirty="0"/>
          </a:p>
        </p:txBody>
      </p:sp>
      <p:pic>
        <p:nvPicPr>
          <p:cNvPr id="260" name="Google Shape;260;p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58071" y="555073"/>
            <a:ext cx="1279902" cy="127990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520700" y="58586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C9C"/>
              </a:buClr>
              <a:buSzPts val="3200"/>
              <a:buFont typeface="Calibri"/>
              <a:buNone/>
            </a:pPr>
            <a:r>
              <a:rPr lang="en-US">
                <a:solidFill>
                  <a:srgbClr val="1B5C9C"/>
                </a:solidFill>
                <a:latin typeface="Calibri"/>
                <a:ea typeface="Calibri"/>
                <a:cs typeface="Calibri"/>
                <a:sym typeface="Calibri"/>
              </a:rPr>
              <a:t>SCHEMATIC REPRESENTATION</a:t>
            </a:r>
            <a:endParaRPr/>
          </a:p>
        </p:txBody>
      </p:sp>
      <p:pic>
        <p:nvPicPr>
          <p:cNvPr id="266" name="Google Shape;2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893" y="1448764"/>
            <a:ext cx="1819782" cy="257369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/>
          <p:nvPr/>
        </p:nvSpPr>
        <p:spPr>
          <a:xfrm>
            <a:off x="2150588" y="5079433"/>
            <a:ext cx="1018770" cy="1597979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474B68"/>
              </a:gs>
              <a:gs pos="50000">
                <a:srgbClr val="081B54"/>
              </a:gs>
              <a:gs pos="100000">
                <a:srgbClr val="04154C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2667995" y="5213468"/>
            <a:ext cx="45719" cy="1096393"/>
          </a:xfrm>
          <a:prstGeom prst="rect">
            <a:avLst/>
          </a:prstGeom>
          <a:gradFill>
            <a:gsLst>
              <a:gs pos="0">
                <a:srgbClr val="787878"/>
              </a:gs>
              <a:gs pos="50000">
                <a:schemeClr val="accent4"/>
              </a:gs>
              <a:gs pos="100000">
                <a:srgbClr val="59595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 rot="-5400000">
            <a:off x="2579462" y="6059035"/>
            <a:ext cx="202441" cy="568928"/>
          </a:xfrm>
          <a:prstGeom prst="flowChartCollate">
            <a:avLst/>
          </a:prstGeom>
          <a:gradFill>
            <a:gsLst>
              <a:gs pos="0">
                <a:srgbClr val="787878"/>
              </a:gs>
              <a:gs pos="50000">
                <a:schemeClr val="accent4"/>
              </a:gs>
              <a:gs pos="100000">
                <a:srgbClr val="59595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7"/>
          <p:cNvCxnSpPr/>
          <p:nvPr/>
        </p:nvCxnSpPr>
        <p:spPr>
          <a:xfrm rot="10800000" flipH="1">
            <a:off x="3219618" y="5140607"/>
            <a:ext cx="1200478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7"/>
          <p:cNvSpPr/>
          <p:nvPr/>
        </p:nvSpPr>
        <p:spPr>
          <a:xfrm rot="10800000">
            <a:off x="5805994" y="5620436"/>
            <a:ext cx="1420427" cy="52291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E0E0E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7"/>
          <p:cNvCxnSpPr/>
          <p:nvPr/>
        </p:nvCxnSpPr>
        <p:spPr>
          <a:xfrm>
            <a:off x="7226422" y="5881891"/>
            <a:ext cx="3151574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7"/>
          <p:cNvSpPr/>
          <p:nvPr/>
        </p:nvSpPr>
        <p:spPr>
          <a:xfrm>
            <a:off x="8658874" y="2087733"/>
            <a:ext cx="1018770" cy="1597979"/>
          </a:xfrm>
          <a:prstGeom prst="frame">
            <a:avLst>
              <a:gd name="adj1" fmla="val 12500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9145399" y="2212019"/>
            <a:ext cx="45719" cy="109639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/>
          <p:nvPr/>
        </p:nvSpPr>
        <p:spPr>
          <a:xfrm rot="-5400000">
            <a:off x="9067038" y="3023947"/>
            <a:ext cx="202441" cy="568928"/>
          </a:xfrm>
          <a:prstGeom prst="flowChartCollate">
            <a:avLst/>
          </a:prstGeom>
          <a:solidFill>
            <a:srgbClr val="59595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7"/>
          <p:cNvCxnSpPr/>
          <p:nvPr/>
        </p:nvCxnSpPr>
        <p:spPr>
          <a:xfrm rot="10800000">
            <a:off x="10377996" y="2352583"/>
            <a:ext cx="0" cy="352930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7"/>
          <p:cNvCxnSpPr/>
          <p:nvPr/>
        </p:nvCxnSpPr>
        <p:spPr>
          <a:xfrm>
            <a:off x="9677644" y="2352583"/>
            <a:ext cx="70035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triangle" w="med" len="med"/>
            <a:tailEnd type="none" w="sm" len="sm"/>
          </a:ln>
        </p:spPr>
      </p:cxnSp>
      <p:pic>
        <p:nvPicPr>
          <p:cNvPr id="278" name="Google Shape;2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822" y="3014936"/>
            <a:ext cx="794778" cy="794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7"/>
          <p:cNvCxnSpPr/>
          <p:nvPr/>
        </p:nvCxnSpPr>
        <p:spPr>
          <a:xfrm>
            <a:off x="8122389" y="3437250"/>
            <a:ext cx="53648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"/>
          <p:cNvCxnSpPr/>
          <p:nvPr/>
        </p:nvCxnSpPr>
        <p:spPr>
          <a:xfrm rot="10800000">
            <a:off x="5992427" y="5177008"/>
            <a:ext cx="0" cy="44342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281" name="Google Shape;281;p7"/>
          <p:cNvCxnSpPr/>
          <p:nvPr/>
        </p:nvCxnSpPr>
        <p:spPr>
          <a:xfrm rot="10800000" flipH="1">
            <a:off x="3847843" y="3448125"/>
            <a:ext cx="1485071" cy="1271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7"/>
          <p:cNvCxnSpPr/>
          <p:nvPr/>
        </p:nvCxnSpPr>
        <p:spPr>
          <a:xfrm rot="10800000">
            <a:off x="3847843" y="2546350"/>
            <a:ext cx="0" cy="91359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7"/>
          <p:cNvCxnSpPr/>
          <p:nvPr/>
        </p:nvCxnSpPr>
        <p:spPr>
          <a:xfrm rot="10800000">
            <a:off x="3067422" y="2560320"/>
            <a:ext cx="78042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7"/>
          <p:cNvCxnSpPr/>
          <p:nvPr/>
        </p:nvCxnSpPr>
        <p:spPr>
          <a:xfrm>
            <a:off x="3060700" y="2190750"/>
            <a:ext cx="0" cy="382905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7"/>
          <p:cNvCxnSpPr/>
          <p:nvPr/>
        </p:nvCxnSpPr>
        <p:spPr>
          <a:xfrm>
            <a:off x="2819400" y="2190750"/>
            <a:ext cx="248022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7"/>
          <p:cNvCxnSpPr/>
          <p:nvPr/>
        </p:nvCxnSpPr>
        <p:spPr>
          <a:xfrm>
            <a:off x="4290578" y="2546350"/>
            <a:ext cx="570982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7" name="Google Shape;287;p7"/>
          <p:cNvCxnSpPr/>
          <p:nvPr/>
        </p:nvCxnSpPr>
        <p:spPr>
          <a:xfrm>
            <a:off x="2819400" y="1554480"/>
            <a:ext cx="204216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288" name="Google Shape;288;p7"/>
          <p:cNvSpPr/>
          <p:nvPr/>
        </p:nvSpPr>
        <p:spPr>
          <a:xfrm>
            <a:off x="4861560" y="1438182"/>
            <a:ext cx="944424" cy="1299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B0B0"/>
              </a:gs>
              <a:gs pos="50000">
                <a:srgbClr val="A4A4A4"/>
              </a:gs>
              <a:gs pos="100000">
                <a:srgbClr val="969696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3484623" y="3318569"/>
            <a:ext cx="224257" cy="7342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7"/>
          <p:cNvCxnSpPr/>
          <p:nvPr/>
        </p:nvCxnSpPr>
        <p:spPr>
          <a:xfrm flipH="1">
            <a:off x="4290578" y="2080749"/>
            <a:ext cx="6292" cy="479571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7"/>
          <p:cNvCxnSpPr/>
          <p:nvPr/>
        </p:nvCxnSpPr>
        <p:spPr>
          <a:xfrm rot="10800000">
            <a:off x="2819400" y="2087733"/>
            <a:ext cx="1471178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452781" y="2090233"/>
            <a:ext cx="512365" cy="512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7"/>
          <p:cNvCxnSpPr/>
          <p:nvPr/>
        </p:nvCxnSpPr>
        <p:spPr>
          <a:xfrm rot="10800000">
            <a:off x="9290866" y="1375154"/>
            <a:ext cx="0" cy="72377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94;p7"/>
          <p:cNvSpPr txBox="1"/>
          <p:nvPr/>
        </p:nvSpPr>
        <p:spPr>
          <a:xfrm>
            <a:off x="8804340" y="951035"/>
            <a:ext cx="15612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 Supply Tank</a:t>
            </a:r>
            <a:endParaRPr/>
          </a:p>
        </p:txBody>
      </p:sp>
      <p:cxnSp>
        <p:nvCxnSpPr>
          <p:cNvPr id="295" name="Google Shape;295;p7"/>
          <p:cNvCxnSpPr/>
          <p:nvPr/>
        </p:nvCxnSpPr>
        <p:spPr>
          <a:xfrm>
            <a:off x="9145399" y="3102015"/>
            <a:ext cx="168850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6" name="Google Shape;296;p7"/>
          <p:cNvSpPr txBox="1"/>
          <p:nvPr/>
        </p:nvSpPr>
        <p:spPr>
          <a:xfrm>
            <a:off x="10823704" y="2939079"/>
            <a:ext cx="7947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Stirrer</a:t>
            </a:r>
            <a:endParaRPr/>
          </a:p>
        </p:txBody>
      </p:sp>
      <p:sp>
        <p:nvSpPr>
          <p:cNvPr id="297" name="Google Shape;297;p7"/>
          <p:cNvSpPr txBox="1"/>
          <p:nvPr/>
        </p:nvSpPr>
        <p:spPr>
          <a:xfrm>
            <a:off x="6044362" y="1835278"/>
            <a:ext cx="1762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and secondary Filter</a:t>
            </a:r>
            <a:endParaRPr/>
          </a:p>
        </p:txBody>
      </p:sp>
      <p:sp>
        <p:nvSpPr>
          <p:cNvPr id="298" name="Google Shape;298;p7"/>
          <p:cNvSpPr txBox="1"/>
          <p:nvPr/>
        </p:nvSpPr>
        <p:spPr>
          <a:xfrm>
            <a:off x="5940696" y="5571513"/>
            <a:ext cx="11383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Magnetic Separator</a:t>
            </a:r>
            <a:endParaRPr/>
          </a:p>
        </p:txBody>
      </p:sp>
      <p:cxnSp>
        <p:nvCxnSpPr>
          <p:cNvPr id="299" name="Google Shape;299;p7"/>
          <p:cNvCxnSpPr>
            <a:stCxn id="267" idx="1"/>
          </p:cNvCxnSpPr>
          <p:nvPr/>
        </p:nvCxnSpPr>
        <p:spPr>
          <a:xfrm rot="10800000">
            <a:off x="1772888" y="5872722"/>
            <a:ext cx="377700" cy="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0" name="Google Shape;300;p7"/>
          <p:cNvSpPr txBox="1"/>
          <p:nvPr/>
        </p:nvSpPr>
        <p:spPr>
          <a:xfrm>
            <a:off x="49849" y="5687970"/>
            <a:ext cx="18032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Tank </a:t>
            </a:r>
            <a:endParaRPr/>
          </a:p>
        </p:txBody>
      </p:sp>
      <p:cxnSp>
        <p:nvCxnSpPr>
          <p:cNvPr id="301" name="Google Shape;301;p7"/>
          <p:cNvCxnSpPr/>
          <p:nvPr/>
        </p:nvCxnSpPr>
        <p:spPr>
          <a:xfrm rot="10800000">
            <a:off x="1518376" y="2737568"/>
            <a:ext cx="409907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2" name="Google Shape;302;p7"/>
          <p:cNvSpPr txBox="1"/>
          <p:nvPr/>
        </p:nvSpPr>
        <p:spPr>
          <a:xfrm>
            <a:off x="95870" y="2540362"/>
            <a:ext cx="1422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Forging Press</a:t>
            </a:r>
            <a:endParaRPr/>
          </a:p>
        </p:txBody>
      </p:sp>
      <p:sp>
        <p:nvSpPr>
          <p:cNvPr id="303" name="Google Shape;303;p7"/>
          <p:cNvSpPr txBox="1"/>
          <p:nvPr/>
        </p:nvSpPr>
        <p:spPr>
          <a:xfrm>
            <a:off x="4908201" y="1561831"/>
            <a:ext cx="107930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Control Unit</a:t>
            </a:r>
            <a:endParaRPr/>
          </a:p>
        </p:txBody>
      </p:sp>
      <p:pic>
        <p:nvPicPr>
          <p:cNvPr id="304" name="Google Shape;30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8842" y="4685692"/>
            <a:ext cx="875917" cy="90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05831" y="2939485"/>
            <a:ext cx="875917" cy="90983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7"/>
          <p:cNvSpPr txBox="1"/>
          <p:nvPr/>
        </p:nvSpPr>
        <p:spPr>
          <a:xfrm>
            <a:off x="10823704" y="4189530"/>
            <a:ext cx="8656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Pump</a:t>
            </a:r>
            <a:endParaRPr/>
          </a:p>
        </p:txBody>
      </p:sp>
      <p:cxnSp>
        <p:nvCxnSpPr>
          <p:cNvPr id="307" name="Google Shape;307;p7"/>
          <p:cNvCxnSpPr/>
          <p:nvPr/>
        </p:nvCxnSpPr>
        <p:spPr>
          <a:xfrm rot="10800000" flipH="1">
            <a:off x="5139826" y="5177008"/>
            <a:ext cx="852601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7"/>
          <p:cNvSpPr/>
          <p:nvPr/>
        </p:nvSpPr>
        <p:spPr>
          <a:xfrm>
            <a:off x="4388897" y="4803083"/>
            <a:ext cx="181296" cy="1357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7"/>
          <p:cNvCxnSpPr/>
          <p:nvPr/>
        </p:nvCxnSpPr>
        <p:spPr>
          <a:xfrm>
            <a:off x="6779895" y="3448125"/>
            <a:ext cx="62674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7"/>
          <p:cNvCxnSpPr/>
          <p:nvPr/>
        </p:nvCxnSpPr>
        <p:spPr>
          <a:xfrm flipH="1">
            <a:off x="1731901" y="4703187"/>
            <a:ext cx="837373" cy="152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1" name="Google Shape;311;p7"/>
          <p:cNvSpPr txBox="1"/>
          <p:nvPr/>
        </p:nvSpPr>
        <p:spPr>
          <a:xfrm>
            <a:off x="833342" y="4526137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Hopper</a:t>
            </a:r>
            <a:endParaRPr/>
          </a:p>
        </p:txBody>
      </p:sp>
      <p:cxnSp>
        <p:nvCxnSpPr>
          <p:cNvPr id="312" name="Google Shape;312;p7"/>
          <p:cNvCxnSpPr/>
          <p:nvPr/>
        </p:nvCxnSpPr>
        <p:spPr>
          <a:xfrm rot="10800000">
            <a:off x="1395676" y="2080532"/>
            <a:ext cx="1305300" cy="325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3" name="Google Shape;313;p7"/>
          <p:cNvSpPr txBox="1"/>
          <p:nvPr/>
        </p:nvSpPr>
        <p:spPr>
          <a:xfrm>
            <a:off x="493107" y="1895818"/>
            <a:ext cx="80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Nozzle</a:t>
            </a:r>
            <a:endParaRPr/>
          </a:p>
        </p:txBody>
      </p:sp>
      <p:cxnSp>
        <p:nvCxnSpPr>
          <p:cNvPr id="314" name="Google Shape;314;p7"/>
          <p:cNvCxnSpPr>
            <a:stCxn id="305" idx="2"/>
          </p:cNvCxnSpPr>
          <p:nvPr/>
        </p:nvCxnSpPr>
        <p:spPr>
          <a:xfrm rot="-5400000" flipH="1">
            <a:off x="8957140" y="2635965"/>
            <a:ext cx="559200" cy="29859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Google Shape;315;p7"/>
          <p:cNvCxnSpPr>
            <a:stCxn id="304" idx="2"/>
          </p:cNvCxnSpPr>
          <p:nvPr/>
        </p:nvCxnSpPr>
        <p:spPr>
          <a:xfrm>
            <a:off x="4766801" y="5595522"/>
            <a:ext cx="0" cy="62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6" name="Google Shape;316;p7"/>
          <p:cNvSpPr txBox="1"/>
          <p:nvPr/>
        </p:nvSpPr>
        <p:spPr>
          <a:xfrm>
            <a:off x="4420096" y="6217844"/>
            <a:ext cx="7312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Pump</a:t>
            </a:r>
            <a:endParaRPr/>
          </a:p>
        </p:txBody>
      </p:sp>
      <p:cxnSp>
        <p:nvCxnSpPr>
          <p:cNvPr id="317" name="Google Shape;317;p7"/>
          <p:cNvCxnSpPr/>
          <p:nvPr/>
        </p:nvCxnSpPr>
        <p:spPr>
          <a:xfrm rot="10800000" flipH="1">
            <a:off x="658239" y="3896439"/>
            <a:ext cx="4344264" cy="1826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8541" y="3911538"/>
            <a:ext cx="1273764" cy="12737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7"/>
          <p:cNvCxnSpPr/>
          <p:nvPr/>
        </p:nvCxnSpPr>
        <p:spPr>
          <a:xfrm flipH="1">
            <a:off x="658239" y="3896439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7"/>
          <p:cNvCxnSpPr/>
          <p:nvPr/>
        </p:nvCxnSpPr>
        <p:spPr>
          <a:xfrm flipH="1">
            <a:off x="900995" y="3925649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7"/>
          <p:cNvCxnSpPr/>
          <p:nvPr/>
        </p:nvCxnSpPr>
        <p:spPr>
          <a:xfrm flipH="1">
            <a:off x="1166242" y="3918577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7"/>
          <p:cNvCxnSpPr/>
          <p:nvPr/>
        </p:nvCxnSpPr>
        <p:spPr>
          <a:xfrm flipH="1">
            <a:off x="1388713" y="3918577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7"/>
          <p:cNvCxnSpPr/>
          <p:nvPr/>
        </p:nvCxnSpPr>
        <p:spPr>
          <a:xfrm flipH="1">
            <a:off x="1611745" y="3925650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7"/>
          <p:cNvCxnSpPr/>
          <p:nvPr/>
        </p:nvCxnSpPr>
        <p:spPr>
          <a:xfrm flipH="1">
            <a:off x="3045261" y="3915188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7"/>
          <p:cNvCxnSpPr/>
          <p:nvPr/>
        </p:nvCxnSpPr>
        <p:spPr>
          <a:xfrm flipH="1">
            <a:off x="3320929" y="3906518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7"/>
          <p:cNvCxnSpPr/>
          <p:nvPr/>
        </p:nvCxnSpPr>
        <p:spPr>
          <a:xfrm flipH="1">
            <a:off x="3572165" y="3915187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7"/>
          <p:cNvCxnSpPr/>
          <p:nvPr/>
        </p:nvCxnSpPr>
        <p:spPr>
          <a:xfrm flipH="1">
            <a:off x="3838766" y="3886303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7"/>
          <p:cNvCxnSpPr/>
          <p:nvPr/>
        </p:nvCxnSpPr>
        <p:spPr>
          <a:xfrm flipH="1">
            <a:off x="4111209" y="3896438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7"/>
          <p:cNvCxnSpPr/>
          <p:nvPr/>
        </p:nvCxnSpPr>
        <p:spPr>
          <a:xfrm flipH="1">
            <a:off x="4387543" y="3915188"/>
            <a:ext cx="388241" cy="431721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0" name="Google Shape;3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3950" y="3031611"/>
            <a:ext cx="794778" cy="794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7"/>
          <p:cNvCxnSpPr/>
          <p:nvPr/>
        </p:nvCxnSpPr>
        <p:spPr>
          <a:xfrm>
            <a:off x="5852160" y="3429000"/>
            <a:ext cx="42100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7"/>
          <p:cNvCxnSpPr/>
          <p:nvPr/>
        </p:nvCxnSpPr>
        <p:spPr>
          <a:xfrm>
            <a:off x="5676900" y="2886722"/>
            <a:ext cx="73616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3" name="Google Shape;333;p7"/>
          <p:cNvCxnSpPr/>
          <p:nvPr/>
        </p:nvCxnSpPr>
        <p:spPr>
          <a:xfrm>
            <a:off x="5676900" y="2886722"/>
            <a:ext cx="0" cy="2152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7"/>
          <p:cNvCxnSpPr/>
          <p:nvPr/>
        </p:nvCxnSpPr>
        <p:spPr>
          <a:xfrm>
            <a:off x="6413065" y="2886722"/>
            <a:ext cx="0" cy="2152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7"/>
          <p:cNvCxnSpPr/>
          <p:nvPr/>
        </p:nvCxnSpPr>
        <p:spPr>
          <a:xfrm rot="10800000">
            <a:off x="6273078" y="2474609"/>
            <a:ext cx="0" cy="40156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7"/>
          <p:cNvSpPr txBox="1"/>
          <p:nvPr/>
        </p:nvSpPr>
        <p:spPr>
          <a:xfrm>
            <a:off x="251018" y="3502031"/>
            <a:ext cx="14830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 level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 txBox="1">
            <a:spLocks noGrp="1"/>
          </p:cNvSpPr>
          <p:nvPr>
            <p:ph type="title"/>
          </p:nvPr>
        </p:nvSpPr>
        <p:spPr>
          <a:xfrm>
            <a:off x="831851" y="182565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COMPLETELY ASSEMBLED MACHINE</a:t>
            </a:r>
            <a:endParaRPr/>
          </a:p>
        </p:txBody>
      </p:sp>
      <p:pic>
        <p:nvPicPr>
          <p:cNvPr id="342" name="Google Shape;342;p8"/>
          <p:cNvPicPr preferRelativeResize="0"/>
          <p:nvPr/>
        </p:nvPicPr>
        <p:blipFill rotWithShape="1">
          <a:blip r:embed="rId3">
            <a:alphaModFix/>
          </a:blip>
          <a:srcRect l="9880" t="3556" r="10643" b="3090"/>
          <a:stretch/>
        </p:blipFill>
        <p:spPr>
          <a:xfrm>
            <a:off x="6225988" y="1927282"/>
            <a:ext cx="5109884" cy="446007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43" name="Google Shape;343;p8"/>
          <p:cNvPicPr preferRelativeResize="0"/>
          <p:nvPr/>
        </p:nvPicPr>
        <p:blipFill rotWithShape="1">
          <a:blip r:embed="rId4">
            <a:alphaModFix/>
          </a:blip>
          <a:srcRect l="568" t="-1" r="19089" b="5413"/>
          <a:stretch/>
        </p:blipFill>
        <p:spPr>
          <a:xfrm>
            <a:off x="833719" y="1922930"/>
            <a:ext cx="5056094" cy="446442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9"/>
          <p:cNvPicPr preferRelativeResize="0"/>
          <p:nvPr/>
        </p:nvPicPr>
        <p:blipFill rotWithShape="1">
          <a:blip r:embed="rId3">
            <a:alphaModFix/>
          </a:blip>
          <a:srcRect l="9141" t="18499" r="5172"/>
          <a:stretch/>
        </p:blipFill>
        <p:spPr>
          <a:xfrm rot="5400000">
            <a:off x="996776" y="2326457"/>
            <a:ext cx="4441371" cy="357364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49" name="Google Shape;349;p9"/>
          <p:cNvSpPr txBox="1">
            <a:spLocks noGrp="1"/>
          </p:cNvSpPr>
          <p:nvPr>
            <p:ph type="title"/>
          </p:nvPr>
        </p:nvSpPr>
        <p:spPr>
          <a:xfrm>
            <a:off x="831851" y="182565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>
                <a:latin typeface="Calibri"/>
                <a:ea typeface="Calibri"/>
                <a:cs typeface="Calibri"/>
                <a:sym typeface="Calibri"/>
              </a:rPr>
              <a:t>PARTS OF SUPPLY TANK</a:t>
            </a:r>
            <a:endParaRPr/>
          </a:p>
        </p:txBody>
      </p:sp>
      <p:pic>
        <p:nvPicPr>
          <p:cNvPr id="350" name="Google Shape;3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263639" y="2449411"/>
            <a:ext cx="4441372" cy="33310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WORKFLOW AUTOMATION</vt:lpstr>
      <vt:lpstr>GRAPHITE LUBRICATION SYSTEM</vt:lpstr>
      <vt:lpstr>BRIEF DESCRIPTION</vt:lpstr>
      <vt:lpstr>GRAPHITE LUBRICATION PROCESS</vt:lpstr>
      <vt:lpstr>PowerPoint Presentation</vt:lpstr>
      <vt:lpstr>PowerPoint Presentation</vt:lpstr>
      <vt:lpstr>SCHEMATIC REPRESENTATION</vt:lpstr>
      <vt:lpstr>COMPLETELY ASSEMBLED MACHINE</vt:lpstr>
      <vt:lpstr>PARTS OF SUPPLY TANK</vt:lpstr>
      <vt:lpstr>PARTS OF COLLECTION TANK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 AUTOMATION</dc:title>
  <dc:creator>Kevin Richard</dc:creator>
  <cp:lastModifiedBy>Windows User</cp:lastModifiedBy>
  <cp:revision>1</cp:revision>
  <dcterms:created xsi:type="dcterms:W3CDTF">2020-10-21T08:06:50Z</dcterms:created>
  <dcterms:modified xsi:type="dcterms:W3CDTF">2022-05-03T12:08:10Z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